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AFC8CB-EA45-4C5D-B289-1308071C8A8B}">
  <a:tblStyle styleId="{92AFC8CB-EA45-4C5D-B289-1308071C8A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italic.fntdata"/><Relationship Id="rId14" Type="http://schemas.openxmlformats.org/officeDocument/2006/relationships/slide" Target="slides/slide8.xml"/><Relationship Id="rId36" Type="http://schemas.openxmlformats.org/officeDocument/2006/relationships/font" Target="fonts/Nunito-bold.fntdata"/><Relationship Id="rId17" Type="http://schemas.openxmlformats.org/officeDocument/2006/relationships/slide" Target="slides/slide11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0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38f941f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38f941f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05e4e731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05e4e731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Deeya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to Discuss/Speech: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move on to discuss how the researchers who wrote this paper evaluated VideoPoet, by </a:t>
            </a:r>
            <a:r>
              <a:rPr lang="en"/>
              <a:t>starting</a:t>
            </a:r>
            <a:r>
              <a:rPr lang="en"/>
              <a:t> with the automated testing.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automated testing? AI-generated videos need consistent, repeatable testing to compare models fairly.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evaluations are useful but can be subjective and time-consuming, so automated testing can fill that gap at scale.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Metrics Used for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CLIP Similarity (CLIPSIM)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Measures how well the generated video matches the input text prompt.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 higher score means a better match between the video content and the description.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Example: If the prompt is "A dog running in the park," a high CLIP score means the video contains a dog running in a park rather than something unrelated.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Frechet Video Distance (FVD)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Measures how natural the motion looks by comparing AI-generated videos to real-world videos.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 lower score means the video looks more realistic with smoother motion.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Example: If an AI generates a video of a bouncing ball, but the movement is jerky or unnatural, FVD will be high (bad). If the ball moves smoothly, FVD will be low (good).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Inception Score (IS)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Evaluates video diversity and realism by checking how many unique, clear objects appear in the video.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 higher score means the video looks more varied and high-quality.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Example: A video with different frames, varying motion, and distinct objects will score higher than one where the same object repeats or looks blurry.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VideoPoet outperforms most competitors in video realism (FVD is lowest).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also ranks among the best in matching text prompts (CLIP Similarity).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Fine-tuning improves results even further, making VideoPoet one of the best AI models for video generation.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05e4e731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305e4e73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Deeya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Notes to Discuss/Speech: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automated tests provide valuable insights, they don't always capture subjective aspects of video quality.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 can spot issues like unnatural animation, missing details, or odd textures that automated testing may fail to detect.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If an AI generates a cat jumping, the motion might look fine based on FVD, but humans may notice that the cat's tail suddenly disappears mid-air.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Text Fidelity – Does the video match the prompt accurately?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Example: If the text prompt is "A horse galloping on a beach," does the generated video actually show a horse running on sand, or does it generate a different scene?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If an AI misinterprets "beach" and places the horse on grass, this score will be low.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Video Quality – How clear, sharp, and visually appealing is the video?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Higher quality = better colors, textures, and fewer distortions.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Some models may generate blurry or pixelated videos, which would score lower.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Motion Interestingness – Does the movement look engaging and natural?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Example: A person running through a forest should have fluid motion rather than looking like a slideshow.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If the model generates stiff or unnatural movements, this score will be low.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Motion Realism – Does the video move like a real-world recording?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Example: If a ball is rolling down a hill, it should speed up due to gravity, not move at a constant speed.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If AI-generated motion looks physically unnatural, humans will rate it lower.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Temporal Consistency – Does the video stay stable over time?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Example: If a dog is running, does it keep its size and shape in every frame, or does it distort as it moves?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Some AI models create videos where objects flicker or disappear over time, leading to a low temporal consistency score.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Takeaways from Human Testing: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VideoPoet is best at generating realistic motion (highest Motion Realism and Interestingness scores).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 beats most models in keeping objects stable over time (Temporal Consistency).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However, Lumiere slightly outperformed it in Video Quality, meaning VideoPoet can improve its fine details.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09ea9a6e7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309ea9a6e7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Deeya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Notes to Discuss/Speech: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automated tests provide valuable insights, they don't always capture subjective aspects of video quality.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 can spot issues like unnatural animation, missing details, or odd textures that AI might not detect.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Takeaways from Human Testing: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VideoPoet is best at generating realistic motion (highest Motion Realism and Interestingness scores).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VideoPoet is best at sticking to the prompt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 performs poorer than most competing models in keeping objects stable over time (Temporal Consistency).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Lumiere slightly outperformed it in most categories, except for Motion Interestingness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0830cf7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30830cf7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0880dea1f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0880dea1f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0830cf79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30830cf79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Deeya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Challenges in Previous Models: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Short durations: Previous models could only generate a few seconds of video.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Limited motion: Many models produced static or minimally animated videos.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Poor text-video alignment: Inaccurate scene generation from text descriptions.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CogVideoX Achieve?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10-second, high-resolution videos (768×1360, 16 fps).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Improved coherence and motion dynamics compared to previous models.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Better alignment between text and generated video content.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First commercial-grade open-source video generation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05e4e731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305e4e731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Deeya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Efficient Video Compression: Uses a 3D Variational Autoencoder (VAE) to compress videos spatially and temporally, improving compression rates and frame continuity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Enhanced Text-Video Alignment: Implements an Expert Transformer with Adaptive LayerNorm to fuse text and video data to generate more accurate and temporally consistent videos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Created a video captioning pipeline to enhance the model’s training data source which improves the model’s performance in motion coherence and semantic alignment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36de1443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36de144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0830cf7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30830cf7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05e4e73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05e4e73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309ea9a6e7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309ea9a6e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0830cf79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0830cf79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0830cf79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30830cf79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0830cf79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30830cf79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0830cf79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0830cf79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38f941f6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38f941f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0a2558c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30a2558c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we will </a:t>
            </a:r>
            <a:r>
              <a:rPr lang="en"/>
              <a:t>briefly</a:t>
            </a:r>
            <a:r>
              <a:rPr lang="en"/>
              <a:t> go over today’s optional paper, which was on </a:t>
            </a:r>
            <a:r>
              <a:rPr b="1" lang="en"/>
              <a:t>Meta’s Video Generation model</a:t>
            </a:r>
            <a:r>
              <a:rPr lang="en"/>
              <a:t> –</a:t>
            </a:r>
            <a:r>
              <a:rPr b="1" lang="en"/>
              <a:t> Movie Gen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Gen has 2 core models – Video (explain) &amp; Audio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</a:t>
            </a:r>
            <a:r>
              <a:rPr lang="en"/>
              <a:t>offers</a:t>
            </a:r>
            <a:r>
              <a:rPr lang="en"/>
              <a:t> 2 post-training models (explain) </a:t>
            </a:r>
            <a:br>
              <a:rPr lang="en"/>
            </a:br>
            <a:r>
              <a:rPr lang="en"/>
              <a:t>At a high-level, the architecture is of a transformer backbone with temporal autoencoders that encode RGB video &amp; images into a compressed latent space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unique thing Movie Gen does is using Flow Matching instead of diffusion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TAE decoder is used for efficiency and generation of the output image, which is then fed into a VAE decoder (similar to CogVideoX) for HD unsampling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0a2558c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0a2558c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from paper ~ Check link for all Movie Gen demos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30830cf79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30830cf79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336a558eb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336a558eb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fa1662f5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fa1662f5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36a558eb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336a558eb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0830cf79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0830cf79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fa1662f5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fa1662f5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notes for this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38f941f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338f941f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notes for this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338f941f6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338f941f6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gif"/><Relationship Id="rId4" Type="http://schemas.openxmlformats.org/officeDocument/2006/relationships/image" Target="../media/image20.gif"/><Relationship Id="rId5" Type="http://schemas.openxmlformats.org/officeDocument/2006/relationships/image" Target="../media/image19.gif"/><Relationship Id="rId6" Type="http://schemas.openxmlformats.org/officeDocument/2006/relationships/image" Target="../media/image1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youtube.com/watch?v=lfFLYbd6MIs" TargetMode="External"/><Relationship Id="rId4" Type="http://schemas.openxmlformats.org/officeDocument/2006/relationships/image" Target="../media/image14.jpg"/><Relationship Id="rId5" Type="http://schemas.openxmlformats.org/officeDocument/2006/relationships/hyperlink" Target="https://go.fb.me/MovieGenResearchVideo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16.gif"/><Relationship Id="rId5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Relationship Id="rId4" Type="http://schemas.openxmlformats.org/officeDocument/2006/relationships/image" Target="../media/image15.gif"/><Relationship Id="rId5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57111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VideoPoet and CogVideoX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Amit Prasad, Deeya Bodas, Lasya Neti, Rishi Sinha and Samvit Dedhia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Model training</a:t>
            </a:r>
            <a:endParaRPr/>
          </a:p>
        </p:txBody>
      </p:sp>
      <p:sp>
        <p:nvSpPr>
          <p:cNvPr id="337" name="Google Shape;337;p22"/>
          <p:cNvSpPr txBox="1"/>
          <p:nvPr>
            <p:ph idx="1" type="body"/>
          </p:nvPr>
        </p:nvSpPr>
        <p:spPr>
          <a:xfrm>
            <a:off x="321575" y="1340050"/>
            <a:ext cx="774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Take in all input modalities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</a:t>
            </a:r>
            <a:r>
              <a:rPr lang="en" sz="1600"/>
              <a:t>onditions on the prefix (e.g., text or low-res video) and predicts the next set of tokens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 apply loss function on generated tokens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Goals</a:t>
            </a:r>
            <a:r>
              <a:rPr lang="en" sz="1600"/>
              <a:t>: Model learns to generate single frame images, video tokens at 2 </a:t>
            </a:r>
            <a:r>
              <a:rPr lang="en" sz="1600"/>
              <a:t>resolutions</a:t>
            </a:r>
            <a:r>
              <a:rPr lang="en" sz="1600"/>
              <a:t>, and also stylization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Stylization: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During training, the model reconstructs ground truth video from inputs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 inference, the text prompt can be adjusted for a new style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</a:t>
            </a:r>
            <a:r>
              <a:rPr b="1" lang="en" sz="1600"/>
              <a:t> alternating gradient descent </a:t>
            </a:r>
            <a:r>
              <a:rPr lang="en" sz="1600"/>
              <a:t>for efficient training so we don’t have to add padding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- Quantitative</a:t>
            </a:r>
            <a:endParaRPr/>
          </a:p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434450"/>
            <a:ext cx="4759200" cy="3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Evaluation Metrics: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CLIP </a:t>
            </a:r>
            <a:r>
              <a:rPr lang="en" sz="1600"/>
              <a:t>Similarity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Frechet Video Distance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Inception Score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 Takeaways: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VideoPoet outperforms most competitors in video realism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Ranks among the best in matching text prompts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Fine-tuning improves results even further, making VideoPoet one of the best AI models for video generation.</a:t>
            </a:r>
            <a:endParaRPr sz="1600"/>
          </a:p>
        </p:txBody>
      </p:sp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721" y="1645000"/>
            <a:ext cx="3520574" cy="21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>
            <p:ph type="title"/>
          </p:nvPr>
        </p:nvSpPr>
        <p:spPr>
          <a:xfrm>
            <a:off x="117300" y="82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- Human Evaluation</a:t>
            </a:r>
            <a:endParaRPr/>
          </a:p>
        </p:txBody>
      </p:sp>
      <p:sp>
        <p:nvSpPr>
          <p:cNvPr id="350" name="Google Shape;350;p24"/>
          <p:cNvSpPr txBox="1"/>
          <p:nvPr>
            <p:ph idx="1" type="body"/>
          </p:nvPr>
        </p:nvSpPr>
        <p:spPr>
          <a:xfrm>
            <a:off x="301850" y="1340050"/>
            <a:ext cx="843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Evaluation Metrics: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Text Fidelity – Does the video match the prompt accurately?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If an AI misinterprets "beach" and places the horse on grass, this score will be low.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Video Quality – How clear, sharp, and visually appealing is the video?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Higher quality = better colors, textures, and fewer distortions.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Motion Interestingness – Does the movement look engaging and natural?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If the model generates stiff or unnatural movements, this score will be low.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Motion Realism – Does the video move like a real-world recording?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If AI-generated motion looks physically unnatural, humans will rate it lower.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Temporal Consistency – Does the video stay stable over time?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Some AI models create videos where objects flicker or disappear over time, leading to a low temporal consistency score.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type="title"/>
          </p:nvPr>
        </p:nvSpPr>
        <p:spPr>
          <a:xfrm>
            <a:off x="117300" y="82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- Human Evaluation</a:t>
            </a:r>
            <a:endParaRPr/>
          </a:p>
        </p:txBody>
      </p:sp>
      <p:sp>
        <p:nvSpPr>
          <p:cNvPr id="356" name="Google Shape;356;p25"/>
          <p:cNvSpPr txBox="1"/>
          <p:nvPr>
            <p:ph idx="1" type="body"/>
          </p:nvPr>
        </p:nvSpPr>
        <p:spPr>
          <a:xfrm>
            <a:off x="301850" y="1276350"/>
            <a:ext cx="6050700" cy="23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 Takeaways: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VideoPoet is best at generating realistic motion (highest Motion Realism and Interestingness scores).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VideoPoet is best at sticking to the prompt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It performs poorer than most competing models in keeping objects stable over time (Temporal Consistency).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Lumiere slightly outperformed it in most categories, except for Motion Interestingness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357" name="Google Shape;357;p25"/>
          <p:cNvPicPr preferRelativeResize="0"/>
          <p:nvPr/>
        </p:nvPicPr>
        <p:blipFill rotWithShape="1">
          <a:blip r:embed="rId3">
            <a:alphaModFix/>
          </a:blip>
          <a:srcRect b="0" l="0" r="0" t="40237"/>
          <a:stretch/>
        </p:blipFill>
        <p:spPr>
          <a:xfrm>
            <a:off x="6352550" y="1167100"/>
            <a:ext cx="2616924" cy="37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5"/>
          <p:cNvPicPr preferRelativeResize="0"/>
          <p:nvPr/>
        </p:nvPicPr>
        <p:blipFill rotWithShape="1">
          <a:blip r:embed="rId3">
            <a:alphaModFix/>
          </a:blip>
          <a:srcRect b="79876" l="0" r="0" t="0"/>
          <a:stretch/>
        </p:blipFill>
        <p:spPr>
          <a:xfrm>
            <a:off x="481225" y="3647575"/>
            <a:ext cx="2616924" cy="12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5"/>
          <p:cNvPicPr preferRelativeResize="0"/>
          <p:nvPr/>
        </p:nvPicPr>
        <p:blipFill rotWithShape="1">
          <a:blip r:embed="rId3">
            <a:alphaModFix/>
          </a:blip>
          <a:srcRect b="59670" l="0" r="0" t="20206"/>
          <a:stretch/>
        </p:blipFill>
        <p:spPr>
          <a:xfrm>
            <a:off x="3416900" y="3647575"/>
            <a:ext cx="2616900" cy="1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and Weaknesses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"/>
          <p:cNvSpPr txBox="1"/>
          <p:nvPr>
            <p:ph idx="1" type="body"/>
          </p:nvPr>
        </p:nvSpPr>
        <p:spPr>
          <a:xfrm>
            <a:off x="301850" y="1340050"/>
            <a:ext cx="4028700" cy="27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SzPts val="770"/>
              <a:buNone/>
            </a:pPr>
            <a:r>
              <a:rPr b="1" lang="en" sz="1200"/>
              <a:t>Strengths</a:t>
            </a:r>
            <a:endParaRPr b="1" sz="1200"/>
          </a:p>
          <a:p>
            <a:pPr indent="-304800" lvl="0" marL="457200" rtl="0" algn="l">
              <a:spcBef>
                <a:spcPts val="14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</a:t>
            </a:r>
            <a:r>
              <a:rPr lang="en" sz="1200"/>
              <a:t>ext-to-video, image-to-video, video-to-video editing, and audio-to-video support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Smooth motion, less flickering/frame inconsistency than diffusion models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Achieves SOTA zero-shot performance</a:t>
            </a:r>
            <a:endParaRPr sz="1200"/>
          </a:p>
        </p:txBody>
      </p:sp>
      <p:sp>
        <p:nvSpPr>
          <p:cNvPr id="366" name="Google Shape;366;p26"/>
          <p:cNvSpPr txBox="1"/>
          <p:nvPr>
            <p:ph idx="2" type="body"/>
          </p:nvPr>
        </p:nvSpPr>
        <p:spPr>
          <a:xfrm>
            <a:off x="4435125" y="1300950"/>
            <a:ext cx="4028700" cy="27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Weaknesses</a:t>
            </a:r>
            <a:endParaRPr b="1"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Tokenization loses information in fine textures and visual details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Diffusion-based models generate better s</a:t>
            </a:r>
            <a:r>
              <a:rPr lang="en" sz="1200"/>
              <a:t>ingle frames (images)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Extending the video past 10 seconds causes motion inconsistencies.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CogVideoX</a:t>
            </a:r>
            <a:endParaRPr/>
          </a:p>
        </p:txBody>
      </p:sp>
      <p:pic>
        <p:nvPicPr>
          <p:cNvPr id="372" name="Google Shape;3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050" y="1215488"/>
            <a:ext cx="2712524" cy="271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CogVideoX: Overview</a:t>
            </a:r>
            <a:endParaRPr/>
          </a:p>
        </p:txBody>
      </p:sp>
      <p:sp>
        <p:nvSpPr>
          <p:cNvPr id="378" name="Google Shape;378;p28"/>
          <p:cNvSpPr txBox="1"/>
          <p:nvPr>
            <p:ph idx="1" type="body"/>
          </p:nvPr>
        </p:nvSpPr>
        <p:spPr>
          <a:xfrm>
            <a:off x="794450" y="1529550"/>
            <a:ext cx="7960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Challenges in Previous Models: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Short durations: Previous models could only generate a few seconds of video.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Limited motion: Many models produced static or minimally animated videos.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Poor text-video alignment: Inaccurate scene generation from text descriptions.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What Does CogVideoX Achieve?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10-second, high-resolution videos (768×1360, 16 fps).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Improved coherence and motion dynamics compared to previous models.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Better alignment between text and generated video content.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One of the first commercial-grade open-source video generation model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CogVideoX: Key Ideas</a:t>
            </a:r>
            <a:endParaRPr/>
          </a:p>
        </p:txBody>
      </p:sp>
      <p:sp>
        <p:nvSpPr>
          <p:cNvPr id="384" name="Google Shape;384;p29"/>
          <p:cNvSpPr txBox="1"/>
          <p:nvPr>
            <p:ph idx="1" type="body"/>
          </p:nvPr>
        </p:nvSpPr>
        <p:spPr>
          <a:xfrm>
            <a:off x="1303800" y="1597875"/>
            <a:ext cx="7030500" cy="3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Uses a 3D Variational Autoencoder (VAE) to compress videos spatially and temporally, improving compression rates and frame continuity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Implements an Expert Transformer with Adaptive LayerNorm to fuse text and video data to generate more accurate and temporally consistent videos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Created a video captioning pipeline to enhance the model’s training data source 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</p:txBody>
      </p:sp>
      <p:sp>
        <p:nvSpPr>
          <p:cNvPr id="390" name="Google Shape;390;p30"/>
          <p:cNvSpPr txBox="1"/>
          <p:nvPr>
            <p:ph idx="1" type="body"/>
          </p:nvPr>
        </p:nvSpPr>
        <p:spPr>
          <a:xfrm>
            <a:off x="479800" y="1747550"/>
            <a:ext cx="5445900" cy="30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3D Causal VAE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Compresses video spatially &amp; temporally.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Reduces sequence length for efficiency.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Optimized for large-scale video data processing.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Expert Transformer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Uses patchified video representation.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3D-RoPE Embeddings for spatial-temporal encoding.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Adaptive LayerNorm (AdaLN) for improved text-video fusion.</a:t>
            </a:r>
            <a:endParaRPr sz="1200"/>
          </a:p>
        </p:txBody>
      </p:sp>
      <p:pic>
        <p:nvPicPr>
          <p:cNvPr id="391" name="Google Shape;3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175" y="945325"/>
            <a:ext cx="3388151" cy="370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Flow</a:t>
            </a:r>
            <a:endParaRPr/>
          </a:p>
        </p:txBody>
      </p:sp>
      <p:sp>
        <p:nvSpPr>
          <p:cNvPr id="397" name="Google Shape;397;p31"/>
          <p:cNvSpPr txBox="1"/>
          <p:nvPr>
            <p:ph idx="1" type="body"/>
          </p:nvPr>
        </p:nvSpPr>
        <p:spPr>
          <a:xfrm>
            <a:off x="229175" y="16614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Encoding: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Video is divided into patches for transformer processing.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Text and Video embeddings are computed using T5 model.</a:t>
            </a:r>
            <a:endParaRPr sz="11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Attention Mechanisms</a:t>
            </a:r>
            <a:r>
              <a:rPr lang="en"/>
              <a:t>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Concatenated text &amp; video processed using transformer blocks.</a:t>
            </a:r>
            <a:endParaRPr sz="11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Decoding and Reconstruction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Transformed latents are converted into full-resolution video frames.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3D Causal VAE decoder reconstructs Hi-Fi output videos.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98" name="Google Shape;3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150" y="719088"/>
            <a:ext cx="3388151" cy="370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VideoPoet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800" y="863200"/>
            <a:ext cx="3480700" cy="342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/>
        </p:nvSpPr>
        <p:spPr>
          <a:xfrm>
            <a:off x="5778900" y="4780200"/>
            <a:ext cx="33651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Kondratyuk et. al. @ Google Research (June 2024)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Method</a:t>
            </a:r>
            <a:endParaRPr/>
          </a:p>
        </p:txBody>
      </p:sp>
      <p:sp>
        <p:nvSpPr>
          <p:cNvPr id="404" name="Google Shape;404;p32"/>
          <p:cNvSpPr txBox="1"/>
          <p:nvPr>
            <p:ph idx="1" type="body"/>
          </p:nvPr>
        </p:nvSpPr>
        <p:spPr>
          <a:xfrm>
            <a:off x="1153700" y="15267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Progressive Training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/>
              <a:t>Trains at increasing resolutions: 256px → 512px → 768px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Multi-Resolution Frame Pack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Batches videos of varying durations &amp; resolutions for efficient training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Fine-Tuning with High-Quality Data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Filters out low-quality training samples to refine final output quality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650" y="2898897"/>
            <a:ext cx="5667600" cy="22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000" y="471800"/>
            <a:ext cx="5181999" cy="42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Results</a:t>
            </a:r>
            <a:endParaRPr/>
          </a:p>
        </p:txBody>
      </p:sp>
      <p:sp>
        <p:nvSpPr>
          <p:cNvPr id="412" name="Google Shape;412;p33"/>
          <p:cNvSpPr txBox="1"/>
          <p:nvPr>
            <p:ph idx="1" type="body"/>
          </p:nvPr>
        </p:nvSpPr>
        <p:spPr>
          <a:xfrm>
            <a:off x="73225" y="1644550"/>
            <a:ext cx="394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3D RoPE shown to converge much faster during 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Adaptive LayerNorm simplifies architecture and outperforms during 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3D Full Attention shown to be necessary to prevent collapse during 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Explicit Uniform Sampling stabilizes performance during training, better overall performance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00" y="116775"/>
            <a:ext cx="3629014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825" y="116775"/>
            <a:ext cx="3629025" cy="241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00" y="2645428"/>
            <a:ext cx="3629025" cy="241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5825" y="2645425"/>
            <a:ext cx="3629025" cy="2419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426" name="Google Shape;426;p35"/>
          <p:cNvSpPr txBox="1"/>
          <p:nvPr>
            <p:ph idx="1" type="body"/>
          </p:nvPr>
        </p:nvSpPr>
        <p:spPr>
          <a:xfrm>
            <a:off x="293225" y="1796850"/>
            <a:ext cx="3499200" cy="22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Perception-based: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Human Action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Scene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Multiple Objects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Appearance Style</a:t>
            </a:r>
            <a:endParaRPr/>
          </a:p>
        </p:txBody>
      </p:sp>
      <p:sp>
        <p:nvSpPr>
          <p:cNvPr id="427" name="Google Shape;427;p35"/>
          <p:cNvSpPr txBox="1"/>
          <p:nvPr>
            <p:ph idx="1" type="body"/>
          </p:nvPr>
        </p:nvSpPr>
        <p:spPr>
          <a:xfrm>
            <a:off x="4835100" y="1796850"/>
            <a:ext cx="3499200" cy="21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Dynamism metrics: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Dynamic Quality/Degree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MTScore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Prevents static videos from scoring well, rewarding “rich content”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553"/>
            <a:ext cx="9144000" cy="319614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/>
          <p:nvPr>
            <p:ph idx="1" type="body"/>
          </p:nvPr>
        </p:nvSpPr>
        <p:spPr>
          <a:xfrm>
            <a:off x="552600" y="3338650"/>
            <a:ext cx="80388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Matches or outperforms existing models in all metrics.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Significant outperformance in Dynamism metrics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Human evaluation consistently rates CogVideoX over Kling, a closed SOTA competitor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CogVideoX Strengths and Weaknesses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 txBox="1"/>
          <p:nvPr>
            <p:ph idx="1" type="body"/>
          </p:nvPr>
        </p:nvSpPr>
        <p:spPr>
          <a:xfrm>
            <a:off x="902325" y="1747650"/>
            <a:ext cx="628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Strengths: </a:t>
            </a:r>
            <a:endParaRPr b="1"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Long duration video generation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Reduces flickering and is smooth due to 3D-VAE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Better text-video alignment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Can capture more complex scenes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Weaknesses</a:t>
            </a:r>
            <a:r>
              <a:rPr b="1" lang="en" sz="1200"/>
              <a:t>: 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Computationally Expensive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Still could struggle with longer text prompts due to limited context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Gen</a:t>
            </a:r>
            <a:endParaRPr/>
          </a:p>
        </p:txBody>
      </p:sp>
      <p:sp>
        <p:nvSpPr>
          <p:cNvPr id="445" name="Google Shape;445;p38"/>
          <p:cNvSpPr txBox="1"/>
          <p:nvPr>
            <p:ph idx="1" type="body"/>
          </p:nvPr>
        </p:nvSpPr>
        <p:spPr>
          <a:xfrm>
            <a:off x="416400" y="1597875"/>
            <a:ext cx="35445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Movie Gen Video</a:t>
            </a:r>
            <a:r>
              <a:rPr lang="en"/>
              <a:t> (30B param video &amp; image/single frame) → T2V, I2V </a:t>
            </a:r>
            <a:br>
              <a:rPr lang="en"/>
            </a:br>
            <a:r>
              <a:rPr b="1" lang="en"/>
              <a:t>Movie Gen Audio</a:t>
            </a:r>
            <a:r>
              <a:rPr lang="en"/>
              <a:t> (13B param) → V2A, T2A</a:t>
            </a:r>
            <a:endParaRPr/>
          </a:p>
        </p:txBody>
      </p:sp>
      <p:pic>
        <p:nvPicPr>
          <p:cNvPr id="446" name="Google Shape;4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050" y="144725"/>
            <a:ext cx="5182949" cy="35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8"/>
          <p:cNvSpPr txBox="1"/>
          <p:nvPr/>
        </p:nvSpPr>
        <p:spPr>
          <a:xfrm>
            <a:off x="416400" y="3315375"/>
            <a:ext cx="76707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Architecture: </a:t>
            </a:r>
            <a:endParaRPr b="1" sz="1300" u="sng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Transformer backbone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TAE (temporal autoencoder) to encode video &amp; image into a compressed latent space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Flow Matching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to train generation (instead of diffusion – no denoising steps)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TAE decoder maps latent output into pixel space, VAE decoder used to upsample (768p → HD)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416400" y="2408475"/>
            <a:ext cx="54414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Post-Training Models:</a:t>
            </a:r>
            <a:b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Personalized Movie Gen Video → specific person</a:t>
            </a:r>
            <a:b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Movie Gen Edit → text-guided video editing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4236525" y="2959875"/>
            <a:ext cx="2999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Specializes in HD videos upto 16 secs</a:t>
            </a:r>
            <a:endParaRPr i="1" sz="1300">
              <a:solidFill>
                <a:schemeClr val="dk2"/>
              </a:solidFill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Gen</a:t>
            </a:r>
            <a:endParaRPr/>
          </a:p>
        </p:txBody>
      </p:sp>
      <p:pic>
        <p:nvPicPr>
          <p:cNvPr descr="Read the full Meta Movie Gen research paper: https://go.fb.me/MetaMovieGenResearch&#10;&#10;--&#10;&#10;Subscribe: https://www.youtube.com/aiatmeta?sub_confirmation=1&#10;&#10;Learn more about our work: https://ai.meta.com &#10;&#10;Follow us on Twitter: https://twitter.com/aiatmeta&#10;Follow us on Facebook: https://www.facebook.com/aiatmeta&#10;Connect with us on LinkedIn: https://www.linkedin.com/showcase/aiatmeta/ &#10;&#10;Meta focuses on bringing the world together by advancing AI, powering meaningful and safe experiences, and conducting open research." id="455" name="Google Shape;455;p39" title="Figure 1 - Mountain (SFX + music) | Meta Movie Gen Research Pap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925" y="1339475"/>
            <a:ext cx="6138150" cy="34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9"/>
          <p:cNvSpPr txBox="1"/>
          <p:nvPr/>
        </p:nvSpPr>
        <p:spPr>
          <a:xfrm>
            <a:off x="3770400" y="640275"/>
            <a:ext cx="4944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https://go.fb.me/MovieGenResearchVideos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/ Summary</a:t>
            </a:r>
            <a:endParaRPr/>
          </a:p>
        </p:txBody>
      </p:sp>
      <p:graphicFrame>
        <p:nvGraphicFramePr>
          <p:cNvPr id="462" name="Google Shape;462;p40"/>
          <p:cNvGraphicFramePr/>
          <p:nvPr/>
        </p:nvGraphicFramePr>
        <p:xfrm>
          <a:off x="351038" y="145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{92AFC8CB-EA45-4C5D-B289-1308071C8A8B}</a:tableStyleId>
              </a:tblPr>
              <a:tblGrid>
                <a:gridCol w="952775"/>
                <a:gridCol w="2308625"/>
                <a:gridCol w="2516725"/>
                <a:gridCol w="2663800"/>
              </a:tblGrid>
              <a:tr h="3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VideoPoet (Google)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CogVideoX (Open Source)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Movie Gen (Meta)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67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Arch.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Decoder-only</a:t>
                      </a: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transformer with visual, audio, text tokenization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Diffusion</a:t>
                      </a: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transformer with 3D VAE and expert transformer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Transformer backbone with TAE and </a:t>
                      </a: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flow matching</a:t>
                      </a: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training </a:t>
                      </a: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instead</a:t>
                      </a: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of traditional diffusion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67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Results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 seconds (default)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 seconds (max)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 fps (?)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768 × 1360 pixels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 seconds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16 fps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1080p HD videos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16 seconds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16 fps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Zero-shot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Specialized for zero-shot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Less/not capable of zero-shot. Focus on strong text-video alignment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Capable of zero/one-shot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Audio: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Visual: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Uses RVQ-levels </a:t>
                      </a:r>
                      <a:b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</a:b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 </a:t>
                      </a:r>
                      <a:b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</a:b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Uses VAE decoder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Omits </a:t>
                      </a: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RVQ</a:t>
                      </a:r>
                      <a:b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</a:b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Uses VAE decoder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VideoPoet: Overview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006975" y="1990050"/>
            <a:ext cx="7327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 with high-quality video generation capabilities, with SOTA results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Multi-modal architecture that can…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…generate videos from text, </a:t>
            </a:r>
            <a:r>
              <a:rPr lang="en" sz="1600"/>
              <a:t>images, and audio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…create clips of around 10 seconds long with consistency/coherence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…be used for zero-shot video generation, video editing, style transfer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…ingest simultaneous multi-modal input (e.g. video + text prompting)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Demonstrated that LLMs were competitive with SOTA for video generation (vs. diffusion)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VideoPoet: Key Ideas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850350" y="1597875"/>
            <a:ext cx="82602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Transformer/LLM-based video model, outcompetes diffusion models on video quality metrics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Reaps parallel advancements in transformer architecture, training/inference methods, efficiency, etc.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Transformer architecture allows similar autoregressive methods for visual output.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Consistency between frames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Motion realism/coherence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Better zero shots: input understanding/reasoning capabilities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6497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772" y="152400"/>
            <a:ext cx="276497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143" y="152400"/>
            <a:ext cx="27649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6497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772" y="152400"/>
            <a:ext cx="276497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143" y="152400"/>
            <a:ext cx="27649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Architecture</a:t>
            </a:r>
            <a:endParaRPr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828925" y="1224750"/>
            <a:ext cx="7681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Input can incorporate text, audio, and visual modalities simultaneously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Shared vocabulary, whilst using different tokenizers for each modality.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Autoregressive model, outputs both video and audio tokens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Still uses bidirectional attention after processing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“Super-resolution” (SR) post-processing transformer to </a:t>
            </a:r>
            <a:r>
              <a:rPr lang="en" sz="1600"/>
              <a:t>reduce</a:t>
            </a:r>
            <a:r>
              <a:rPr lang="en" sz="1600"/>
              <a:t> computational burden of generating high resolution video from output tokens</a:t>
            </a:r>
            <a:endParaRPr sz="1600"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00" y="3134575"/>
            <a:ext cx="7681850" cy="18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324" name="Google Shape;324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Tokenization → convert all modalities into discrete tokens with shared vocab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MAGVIT-v2</a:t>
            </a:r>
            <a:r>
              <a:rPr lang="en"/>
              <a:t> for images and video to make latent shapes which we can flatten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Sound-Stream</a:t>
            </a:r>
            <a:r>
              <a:rPr lang="en"/>
              <a:t> for audio with compression using Residual Vector Quantization (RVQ)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Frozen T5 XL Encoder </a:t>
            </a:r>
            <a:r>
              <a:rPr lang="en"/>
              <a:t>is used for text modality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Super Resolution Module (SR)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Generating high resolution video is hard because of the number of tokens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Solution is to use a transformer for refining low-quality images into high-quality representations before generation begins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Utilizes </a:t>
            </a:r>
            <a:r>
              <a:rPr b="1" lang="en"/>
              <a:t>windowed self-attention</a:t>
            </a:r>
            <a:r>
              <a:rPr lang="en"/>
              <a:t> and </a:t>
            </a:r>
            <a:r>
              <a:rPr b="1" lang="en"/>
              <a:t>cross-attention </a:t>
            </a:r>
            <a:r>
              <a:rPr lang="en"/>
              <a:t>for upscaling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Autoregressive model for output Generation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Generates video and audio tokens sequentially using same tokenizers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SR </a:t>
            </a:r>
            <a:endParaRPr/>
          </a:p>
        </p:txBody>
      </p:sp>
      <p:sp>
        <p:nvSpPr>
          <p:cNvPr id="330" name="Google Shape;330;p21"/>
          <p:cNvSpPr txBox="1"/>
          <p:nvPr>
            <p:ph idx="1" type="body"/>
          </p:nvPr>
        </p:nvSpPr>
        <p:spPr>
          <a:xfrm>
            <a:off x="390675" y="1428900"/>
            <a:ext cx="456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 SR transformer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High res videos are downsampled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token factorization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Adding noise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Refinement is non-autoregressive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Cascade of 2 stages to gradually refine images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150" y="484050"/>
            <a:ext cx="3366626" cy="40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